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5" r:id="rId8"/>
    <p:sldId id="262" r:id="rId9"/>
    <p:sldId id="263" r:id="rId10"/>
    <p:sldId id="266" r:id="rId11"/>
    <p:sldId id="264"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4A2A"/>
    <a:srgbClr val="C4A4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554" autoAdjust="0"/>
  </p:normalViewPr>
  <p:slideViewPr>
    <p:cSldViewPr>
      <p:cViewPr varScale="1">
        <p:scale>
          <a:sx n="52" d="100"/>
          <a:sy n="52" d="100"/>
        </p:scale>
        <p:origin x="-1812" y="-84"/>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657600" cy="457200"/>
          </a:xfrm>
          <a:prstGeom prst="rect">
            <a:avLst/>
          </a:prstGeom>
        </p:spPr>
        <p:txBody>
          <a:bodyPr vert="horz" lIns="91440" tIns="45720" rIns="91440" bIns="45720" rtlCol="0"/>
          <a:lstStyle>
            <a:lvl1pPr algn="l">
              <a:defRPr sz="1200"/>
            </a:lvl1pPr>
          </a:lstStyle>
          <a:p>
            <a:r>
              <a:rPr lang="en-US" sz="1800" dirty="0" smtClean="0">
                <a:latin typeface="Bernard MT Condensed" pitchFamily="18" charset="0"/>
              </a:rPr>
              <a:t>Remember the Death of Christ</a:t>
            </a:r>
            <a:endParaRPr lang="en-US" sz="1800" dirty="0">
              <a:latin typeface="Bernard MT Condensed" pitchFamily="18"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dirty="0" smtClean="0"/>
              <a:t>March 3, 2013</a:t>
            </a:r>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2250826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223C99-C582-4076-8C95-FB25FB49DA64}" type="datetimeFigureOut">
              <a:rPr lang="en-US" smtClean="0"/>
              <a:t>3/2/2013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88EA62-498C-4D9C-9B59-D383FEDFD6C4}" type="slidenum">
              <a:rPr lang="en-US" smtClean="0"/>
              <a:t>‹#›</a:t>
            </a:fld>
            <a:endParaRPr lang="en-US"/>
          </a:p>
        </p:txBody>
      </p:sp>
    </p:spTree>
    <p:extLst>
      <p:ext uri="{BB962C8B-B14F-4D97-AF65-F5344CB8AC3E}">
        <p14:creationId xmlns:p14="http://schemas.microsoft.com/office/powerpoint/2010/main" val="1077530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Preached</a:t>
            </a:r>
            <a:r>
              <a:rPr lang="en-US" baseline="0" dirty="0" smtClean="0"/>
              <a:t> at West Side church of Christ on February 3, 2013 AM</a:t>
            </a:r>
          </a:p>
          <a:p>
            <a:r>
              <a:rPr lang="en-US" baseline="0" dirty="0" smtClean="0"/>
              <a:t>Based on outline from Joe Price’s The Spirit’s Sword (October 28, 2012)</a:t>
            </a:r>
          </a:p>
          <a:p>
            <a:r>
              <a:rPr lang="en-US" baseline="0" dirty="0" smtClean="0"/>
              <a:t>Print Slides: 1,10,12</a:t>
            </a:r>
            <a:endParaRPr lang="en-US" dirty="0"/>
          </a:p>
        </p:txBody>
      </p:sp>
      <p:sp>
        <p:nvSpPr>
          <p:cNvPr id="4" name="Slide Number Placeholder 3"/>
          <p:cNvSpPr>
            <a:spLocks noGrp="1"/>
          </p:cNvSpPr>
          <p:nvPr>
            <p:ph type="sldNum" sz="quarter" idx="10"/>
          </p:nvPr>
        </p:nvSpPr>
        <p:spPr/>
        <p:txBody>
          <a:bodyPr/>
          <a:lstStyle/>
          <a:p>
            <a:fld id="{C688EA62-498C-4D9C-9B59-D383FEDFD6C4}" type="slidenum">
              <a:rPr lang="en-US" smtClean="0"/>
              <a:t>1</a:t>
            </a:fld>
            <a:endParaRPr lang="en-US"/>
          </a:p>
        </p:txBody>
      </p:sp>
    </p:spTree>
    <p:extLst>
      <p:ext uri="{BB962C8B-B14F-4D97-AF65-F5344CB8AC3E}">
        <p14:creationId xmlns:p14="http://schemas.microsoft.com/office/powerpoint/2010/main" val="4120736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1CD03E7-7968-4E6F-B5CB-907B0B5F578D}" type="datetimeFigureOut">
              <a:rPr lang="en-US" smtClean="0"/>
              <a:t>3/2/2013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FDAF9-9CCC-4E45-88F0-C684BE3290FF}" type="slidenum">
              <a:rPr lang="en-US" smtClean="0"/>
              <a:t>‹#›</a:t>
            </a:fld>
            <a:endParaRPr lang="en-US"/>
          </a:p>
        </p:txBody>
      </p:sp>
    </p:spTree>
    <p:extLst>
      <p:ext uri="{BB962C8B-B14F-4D97-AF65-F5344CB8AC3E}">
        <p14:creationId xmlns:p14="http://schemas.microsoft.com/office/powerpoint/2010/main" val="3107290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CD03E7-7968-4E6F-B5CB-907B0B5F578D}" type="datetimeFigureOut">
              <a:rPr lang="en-US" smtClean="0"/>
              <a:t>3/2/2013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FDAF9-9CCC-4E45-88F0-C684BE3290FF}" type="slidenum">
              <a:rPr lang="en-US" smtClean="0"/>
              <a:t>‹#›</a:t>
            </a:fld>
            <a:endParaRPr lang="en-US"/>
          </a:p>
        </p:txBody>
      </p:sp>
    </p:spTree>
    <p:extLst>
      <p:ext uri="{BB962C8B-B14F-4D97-AF65-F5344CB8AC3E}">
        <p14:creationId xmlns:p14="http://schemas.microsoft.com/office/powerpoint/2010/main" val="2849005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CD03E7-7968-4E6F-B5CB-907B0B5F578D}" type="datetimeFigureOut">
              <a:rPr lang="en-US" smtClean="0"/>
              <a:t>3/2/2013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FDAF9-9CCC-4E45-88F0-C684BE3290FF}" type="slidenum">
              <a:rPr lang="en-US" smtClean="0"/>
              <a:t>‹#›</a:t>
            </a:fld>
            <a:endParaRPr lang="en-US"/>
          </a:p>
        </p:txBody>
      </p:sp>
    </p:spTree>
    <p:extLst>
      <p:ext uri="{BB962C8B-B14F-4D97-AF65-F5344CB8AC3E}">
        <p14:creationId xmlns:p14="http://schemas.microsoft.com/office/powerpoint/2010/main" val="1737842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CD03E7-7968-4E6F-B5CB-907B0B5F578D}" type="datetimeFigureOut">
              <a:rPr lang="en-US" smtClean="0"/>
              <a:t>3/2/2013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FDAF9-9CCC-4E45-88F0-C684BE3290FF}" type="slidenum">
              <a:rPr lang="en-US" smtClean="0"/>
              <a:t>‹#›</a:t>
            </a:fld>
            <a:endParaRPr lang="en-US"/>
          </a:p>
        </p:txBody>
      </p:sp>
    </p:spTree>
    <p:extLst>
      <p:ext uri="{BB962C8B-B14F-4D97-AF65-F5344CB8AC3E}">
        <p14:creationId xmlns:p14="http://schemas.microsoft.com/office/powerpoint/2010/main" val="2743592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CD03E7-7968-4E6F-B5CB-907B0B5F578D}" type="datetimeFigureOut">
              <a:rPr lang="en-US" smtClean="0"/>
              <a:t>3/2/2013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CFDAF9-9CCC-4E45-88F0-C684BE3290FF}" type="slidenum">
              <a:rPr lang="en-US" smtClean="0"/>
              <a:t>‹#›</a:t>
            </a:fld>
            <a:endParaRPr lang="en-US"/>
          </a:p>
        </p:txBody>
      </p:sp>
    </p:spTree>
    <p:extLst>
      <p:ext uri="{BB962C8B-B14F-4D97-AF65-F5344CB8AC3E}">
        <p14:creationId xmlns:p14="http://schemas.microsoft.com/office/powerpoint/2010/main" val="2090226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1CD03E7-7968-4E6F-B5CB-907B0B5F578D}" type="datetimeFigureOut">
              <a:rPr lang="en-US" smtClean="0"/>
              <a:t>3/2/2013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FDAF9-9CCC-4E45-88F0-C684BE3290FF}" type="slidenum">
              <a:rPr lang="en-US" smtClean="0"/>
              <a:t>‹#›</a:t>
            </a:fld>
            <a:endParaRPr lang="en-US"/>
          </a:p>
        </p:txBody>
      </p:sp>
    </p:spTree>
    <p:extLst>
      <p:ext uri="{BB962C8B-B14F-4D97-AF65-F5344CB8AC3E}">
        <p14:creationId xmlns:p14="http://schemas.microsoft.com/office/powerpoint/2010/main" val="293558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CD03E7-7968-4E6F-B5CB-907B0B5F578D}" type="datetimeFigureOut">
              <a:rPr lang="en-US" smtClean="0"/>
              <a:t>3/2/2013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CFDAF9-9CCC-4E45-88F0-C684BE3290FF}" type="slidenum">
              <a:rPr lang="en-US" smtClean="0"/>
              <a:t>‹#›</a:t>
            </a:fld>
            <a:endParaRPr lang="en-US"/>
          </a:p>
        </p:txBody>
      </p:sp>
    </p:spTree>
    <p:extLst>
      <p:ext uri="{BB962C8B-B14F-4D97-AF65-F5344CB8AC3E}">
        <p14:creationId xmlns:p14="http://schemas.microsoft.com/office/powerpoint/2010/main" val="2003107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1CD03E7-7968-4E6F-B5CB-907B0B5F578D}" type="datetimeFigureOut">
              <a:rPr lang="en-US" smtClean="0"/>
              <a:t>3/2/2013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CFDAF9-9CCC-4E45-88F0-C684BE3290FF}" type="slidenum">
              <a:rPr lang="en-US" smtClean="0"/>
              <a:t>‹#›</a:t>
            </a:fld>
            <a:endParaRPr lang="en-US"/>
          </a:p>
        </p:txBody>
      </p:sp>
    </p:spTree>
    <p:extLst>
      <p:ext uri="{BB962C8B-B14F-4D97-AF65-F5344CB8AC3E}">
        <p14:creationId xmlns:p14="http://schemas.microsoft.com/office/powerpoint/2010/main" val="335964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CD03E7-7968-4E6F-B5CB-907B0B5F578D}" type="datetimeFigureOut">
              <a:rPr lang="en-US" smtClean="0"/>
              <a:t>3/2/2013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CFDAF9-9CCC-4E45-88F0-C684BE3290FF}" type="slidenum">
              <a:rPr lang="en-US" smtClean="0"/>
              <a:t>‹#›</a:t>
            </a:fld>
            <a:endParaRPr lang="en-US"/>
          </a:p>
        </p:txBody>
      </p:sp>
    </p:spTree>
    <p:extLst>
      <p:ext uri="{BB962C8B-B14F-4D97-AF65-F5344CB8AC3E}">
        <p14:creationId xmlns:p14="http://schemas.microsoft.com/office/powerpoint/2010/main" val="2793987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CD03E7-7968-4E6F-B5CB-907B0B5F578D}" type="datetimeFigureOut">
              <a:rPr lang="en-US" smtClean="0"/>
              <a:t>3/2/2013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FDAF9-9CCC-4E45-88F0-C684BE3290FF}" type="slidenum">
              <a:rPr lang="en-US" smtClean="0"/>
              <a:t>‹#›</a:t>
            </a:fld>
            <a:endParaRPr lang="en-US"/>
          </a:p>
        </p:txBody>
      </p:sp>
    </p:spTree>
    <p:extLst>
      <p:ext uri="{BB962C8B-B14F-4D97-AF65-F5344CB8AC3E}">
        <p14:creationId xmlns:p14="http://schemas.microsoft.com/office/powerpoint/2010/main" val="771149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CD03E7-7968-4E6F-B5CB-907B0B5F578D}" type="datetimeFigureOut">
              <a:rPr lang="en-US" smtClean="0"/>
              <a:t>3/2/2013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CFDAF9-9CCC-4E45-88F0-C684BE3290FF}" type="slidenum">
              <a:rPr lang="en-US" smtClean="0"/>
              <a:t>‹#›</a:t>
            </a:fld>
            <a:endParaRPr lang="en-US"/>
          </a:p>
        </p:txBody>
      </p:sp>
    </p:spTree>
    <p:extLst>
      <p:ext uri="{BB962C8B-B14F-4D97-AF65-F5344CB8AC3E}">
        <p14:creationId xmlns:p14="http://schemas.microsoft.com/office/powerpoint/2010/main" val="2709895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CD03E7-7968-4E6F-B5CB-907B0B5F578D}" type="datetimeFigureOut">
              <a:rPr lang="en-US" smtClean="0"/>
              <a:t>3/2/2013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CFDAF9-9CCC-4E45-88F0-C684BE3290FF}" type="slidenum">
              <a:rPr lang="en-US" smtClean="0"/>
              <a:t>‹#›</a:t>
            </a:fld>
            <a:endParaRPr lang="en-US"/>
          </a:p>
        </p:txBody>
      </p:sp>
    </p:spTree>
    <p:extLst>
      <p:ext uri="{BB962C8B-B14F-4D97-AF65-F5344CB8AC3E}">
        <p14:creationId xmlns:p14="http://schemas.microsoft.com/office/powerpoint/2010/main" val="739602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Bernard MT Condensed"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Georgia"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Georgia"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Georgia"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Georgia"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905000"/>
          </a:xfrm>
        </p:spPr>
        <p:txBody>
          <a:bodyPr/>
          <a:lstStyle/>
          <a:p>
            <a:r>
              <a:rPr lang="en-US" dirty="0" smtClean="0"/>
              <a:t>the</a:t>
            </a:r>
            <a:br>
              <a:rPr lang="en-US" dirty="0" smtClean="0"/>
            </a:br>
            <a:r>
              <a:rPr lang="en-US" sz="7200" dirty="0" smtClean="0"/>
              <a:t>Death of Christ</a:t>
            </a:r>
            <a:endParaRPr lang="en-US" sz="7200" dirty="0"/>
          </a:p>
        </p:txBody>
      </p:sp>
      <p:sp>
        <p:nvSpPr>
          <p:cNvPr id="3" name="Subtitle 2"/>
          <p:cNvSpPr>
            <a:spLocks noGrp="1"/>
          </p:cNvSpPr>
          <p:nvPr>
            <p:ph type="subTitle" idx="1"/>
          </p:nvPr>
        </p:nvSpPr>
        <p:spPr>
          <a:xfrm>
            <a:off x="1676400" y="4953000"/>
            <a:ext cx="5867400" cy="838200"/>
          </a:xfrm>
          <a:solidFill>
            <a:srgbClr val="C4A476">
              <a:alpha val="75000"/>
            </a:srgbClr>
          </a:solidFill>
          <a:ln w="50800" cmpd="thickThin">
            <a:solidFill>
              <a:srgbClr val="604A2A"/>
            </a:solidFill>
            <a:miter lim="800000"/>
          </a:ln>
          <a:scene3d>
            <a:camera prst="orthographicFront"/>
            <a:lightRig rig="sunset" dir="t"/>
          </a:scene3d>
          <a:sp3d prstMaterial="dkEdge">
            <a:bevelT/>
          </a:sp3d>
        </p:spPr>
        <p:txBody>
          <a:bodyPr>
            <a:normAutofit/>
          </a:bodyPr>
          <a:lstStyle/>
          <a:p>
            <a:r>
              <a:rPr lang="en-US" sz="4400" b="1" i="1" dirty="0" smtClean="0">
                <a:solidFill>
                  <a:schemeClr val="tx1"/>
                </a:solidFill>
              </a:rPr>
              <a:t>Romans 14:8-9</a:t>
            </a:r>
            <a:endParaRPr lang="en-US" sz="4400" b="1" i="1" dirty="0">
              <a:solidFill>
                <a:schemeClr val="tx1"/>
              </a:solidFill>
            </a:endParaRPr>
          </a:p>
        </p:txBody>
      </p:sp>
      <p:sp>
        <p:nvSpPr>
          <p:cNvPr id="4" name="Rectangle 3"/>
          <p:cNvSpPr/>
          <p:nvPr/>
        </p:nvSpPr>
        <p:spPr>
          <a:xfrm>
            <a:off x="990600" y="990600"/>
            <a:ext cx="7010400" cy="1371600"/>
          </a:xfrm>
          <a:prstGeom prst="rect">
            <a:avLst/>
          </a:prstGeom>
          <a:noFill/>
        </p:spPr>
        <p:txBody>
          <a:bodyPr wrap="none" lIns="91440" tIns="45720" rIns="91440" bIns="45720">
            <a:prstTxWarp prst="textTriangle">
              <a:avLst>
                <a:gd name="adj" fmla="val 28495"/>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effectLst>
                  <a:outerShdw blurRad="50800" dist="39000" dir="5460000" algn="tl">
                    <a:srgbClr val="000000">
                      <a:alpha val="38000"/>
                    </a:srgbClr>
                  </a:outerShdw>
                </a:effectLst>
                <a:latin typeface="Bernard MT Condensed" pitchFamily="18" charset="0"/>
              </a:rPr>
              <a:t>REMEMBER</a:t>
            </a:r>
            <a:endParaRPr lang="en-US" sz="5400" b="1" cap="none" spc="0" dirty="0">
              <a:ln w="11430"/>
              <a:effectLst>
                <a:outerShdw blurRad="50800" dist="39000" dir="5460000" algn="tl">
                  <a:srgbClr val="000000">
                    <a:alpha val="38000"/>
                  </a:srgbClr>
                </a:outerShdw>
              </a:effectLst>
              <a:latin typeface="Bernard MT Condensed" pitchFamily="18" charset="0"/>
            </a:endParaRPr>
          </a:p>
        </p:txBody>
      </p:sp>
    </p:spTree>
    <p:extLst>
      <p:ext uri="{BB962C8B-B14F-4D97-AF65-F5344CB8AC3E}">
        <p14:creationId xmlns:p14="http://schemas.microsoft.com/office/powerpoint/2010/main" val="30929816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pPr algn="l"/>
            <a:r>
              <a:rPr lang="en-US" dirty="0" smtClean="0"/>
              <a:t>Remember the Death of Christ</a:t>
            </a:r>
            <a:endParaRPr lang="en-US" dirty="0"/>
          </a:p>
        </p:txBody>
      </p:sp>
      <p:sp>
        <p:nvSpPr>
          <p:cNvPr id="3" name="Content Placeholder 2"/>
          <p:cNvSpPr>
            <a:spLocks noGrp="1"/>
          </p:cNvSpPr>
          <p:nvPr>
            <p:ph idx="1"/>
          </p:nvPr>
        </p:nvSpPr>
        <p:spPr>
          <a:xfrm>
            <a:off x="457200" y="1066800"/>
            <a:ext cx="8229600" cy="5410200"/>
          </a:xfrm>
          <a:solidFill>
            <a:srgbClr val="C4A476">
              <a:alpha val="70000"/>
            </a:srgbClr>
          </a:solidFill>
          <a:ln w="50800" cmpd="thickThin">
            <a:solidFill>
              <a:srgbClr val="604A2A"/>
            </a:solidFill>
            <a:miter lim="800000"/>
          </a:ln>
        </p:spPr>
        <p:txBody>
          <a:bodyPr>
            <a:normAutofit/>
          </a:bodyPr>
          <a:lstStyle/>
          <a:p>
            <a:r>
              <a:rPr lang="en-US" sz="3600" b="1" dirty="0" smtClean="0"/>
              <a:t>As the sacrifice for our sins</a:t>
            </a:r>
          </a:p>
          <a:p>
            <a:pPr marL="633413" lvl="1" indent="0">
              <a:buNone/>
            </a:pPr>
            <a:r>
              <a:rPr lang="en-US" sz="3200" dirty="0" smtClean="0"/>
              <a:t>Galatians 1:3-5; Romans 5:8; Isaiah 53:5</a:t>
            </a:r>
          </a:p>
          <a:p>
            <a:r>
              <a:rPr lang="en-US" sz="3600" b="1" dirty="0" smtClean="0"/>
              <a:t>As the ONLY means of remission of our sins</a:t>
            </a:r>
          </a:p>
          <a:p>
            <a:pPr marL="633413" lvl="1" indent="0">
              <a:buNone/>
            </a:pPr>
            <a:r>
              <a:rPr lang="en-US" sz="3200" dirty="0" smtClean="0"/>
              <a:t>Revelation 5:1-5 (READ); Hebrews 9:22; Hebrews 10:4,10,18</a:t>
            </a:r>
          </a:p>
          <a:p>
            <a:r>
              <a:rPr lang="en-US" sz="3600" b="1" dirty="0" smtClean="0"/>
              <a:t>An observance of the Lord’s Supper helps us to remember</a:t>
            </a:r>
          </a:p>
          <a:p>
            <a:pPr marL="633413" lvl="1" indent="0">
              <a:buNone/>
            </a:pPr>
            <a:r>
              <a:rPr lang="en-US" sz="3200" dirty="0" smtClean="0"/>
              <a:t>1 Corinthians 11:23-26</a:t>
            </a:r>
            <a:endParaRPr lang="en-US" sz="3200" dirty="0"/>
          </a:p>
        </p:txBody>
      </p:sp>
    </p:spTree>
    <p:extLst>
      <p:ext uri="{BB962C8B-B14F-4D97-AF65-F5344CB8AC3E}">
        <p14:creationId xmlns:p14="http://schemas.microsoft.com/office/powerpoint/2010/main" val="1770243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pPr algn="l"/>
            <a:r>
              <a:rPr lang="en-US" dirty="0" smtClean="0"/>
              <a:t>1 Corinthians 11:23-26</a:t>
            </a:r>
            <a:endParaRPr lang="en-US" dirty="0"/>
          </a:p>
        </p:txBody>
      </p:sp>
      <p:sp>
        <p:nvSpPr>
          <p:cNvPr id="3" name="Content Placeholder 2"/>
          <p:cNvSpPr>
            <a:spLocks noGrp="1"/>
          </p:cNvSpPr>
          <p:nvPr>
            <p:ph idx="1"/>
          </p:nvPr>
        </p:nvSpPr>
        <p:spPr>
          <a:xfrm>
            <a:off x="457200" y="1066800"/>
            <a:ext cx="8229600" cy="5410200"/>
          </a:xfrm>
          <a:solidFill>
            <a:srgbClr val="C4A476">
              <a:alpha val="70000"/>
            </a:srgbClr>
          </a:solidFill>
          <a:ln w="50800" cmpd="thickThin">
            <a:solidFill>
              <a:srgbClr val="604A2A"/>
            </a:solidFill>
            <a:miter lim="800000"/>
          </a:ln>
        </p:spPr>
        <p:txBody>
          <a:bodyPr>
            <a:normAutofit/>
          </a:bodyPr>
          <a:lstStyle/>
          <a:p>
            <a:pPr marL="0" indent="280988">
              <a:buNone/>
            </a:pPr>
            <a:r>
              <a:rPr lang="en-US" sz="2800" dirty="0" smtClean="0"/>
              <a:t>For I received from the Lord that which                 I also delivered to you: that the Lord Jesus              on the same night in which He was betrayed took bread; </a:t>
            </a:r>
            <a:r>
              <a:rPr lang="en-US" sz="2800" baseline="30000" dirty="0" smtClean="0"/>
              <a:t>24</a:t>
            </a:r>
            <a:r>
              <a:rPr lang="en-US" sz="2800" dirty="0" smtClean="0"/>
              <a:t> and when He had given thanks, He broke it and said, “Take, eat; this is My body which is broken for you; do this in remembrance of Me.”    </a:t>
            </a:r>
            <a:r>
              <a:rPr lang="en-US" sz="2800" baseline="30000" dirty="0" smtClean="0"/>
              <a:t>25</a:t>
            </a:r>
            <a:r>
              <a:rPr lang="en-US" sz="2800" dirty="0" smtClean="0"/>
              <a:t> In the same manner He also took the cup after supper, saying, “This cup is the new covenant in My blood. This do, as often as you drink it, in remembrance of Me.”  </a:t>
            </a:r>
            <a:r>
              <a:rPr lang="en-US" sz="2800" baseline="30000" dirty="0" smtClean="0"/>
              <a:t>26</a:t>
            </a:r>
            <a:r>
              <a:rPr lang="en-US" sz="2800" dirty="0" smtClean="0"/>
              <a:t> For as often as you eat this bread and drink this cup, you proclaim the Lord’s death till He comes.</a:t>
            </a:r>
            <a:endParaRPr lang="en-US" sz="2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200" y="228601"/>
            <a:ext cx="1223071" cy="1219200"/>
          </a:xfrm>
          <a:prstGeom prst="rect">
            <a:avLst/>
          </a:prstGeom>
          <a:ln w="31750" cmpd="thickThin">
            <a:solidFill>
              <a:srgbClr val="604A2A"/>
            </a:solidFill>
            <a:miter lim="800000"/>
          </a:ln>
        </p:spPr>
      </p:pic>
    </p:spTree>
    <p:extLst>
      <p:ext uri="{BB962C8B-B14F-4D97-AF65-F5344CB8AC3E}">
        <p14:creationId xmlns:p14="http://schemas.microsoft.com/office/powerpoint/2010/main" val="1055945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4572000"/>
          </a:xfrm>
        </p:spPr>
        <p:txBody>
          <a:bodyPr>
            <a:normAutofit fontScale="90000"/>
          </a:bodyPr>
          <a:lstStyle/>
          <a:p>
            <a:pPr indent="280988" algn="l"/>
            <a:r>
              <a:rPr lang="en-US" sz="3600" i="1" dirty="0" smtClean="0">
                <a:latin typeface="Georgia" pitchFamily="18" charset="0"/>
              </a:rPr>
              <a:t>“For this reason I will not be negligent to remind you always of these things, though you know and are established in the present truth.” </a:t>
            </a:r>
            <a:r>
              <a:rPr lang="en-US" sz="3600" dirty="0" smtClean="0">
                <a:latin typeface="Georgia" pitchFamily="18" charset="0"/>
              </a:rPr>
              <a:t>(2 Peter 1:12)</a:t>
            </a:r>
            <a:br>
              <a:rPr lang="en-US" sz="3600" dirty="0" smtClean="0">
                <a:latin typeface="Georgia" pitchFamily="18" charset="0"/>
              </a:rPr>
            </a:br>
            <a:r>
              <a:rPr lang="en-US" sz="3600" dirty="0">
                <a:latin typeface="Georgia" pitchFamily="18" charset="0"/>
              </a:rPr>
              <a:t/>
            </a:r>
            <a:br>
              <a:rPr lang="en-US" sz="3600" dirty="0">
                <a:latin typeface="Georgia" pitchFamily="18" charset="0"/>
              </a:rPr>
            </a:br>
            <a:r>
              <a:rPr lang="en-US" sz="3600" dirty="0" smtClean="0">
                <a:latin typeface="Georgia" pitchFamily="18" charset="0"/>
              </a:rPr>
              <a:t>          </a:t>
            </a:r>
            <a:r>
              <a:rPr lang="en-US" dirty="0" smtClean="0"/>
              <a:t>We should always be mindful</a:t>
            </a:r>
            <a:br>
              <a:rPr lang="en-US" dirty="0" smtClean="0"/>
            </a:br>
            <a:r>
              <a:rPr lang="en-US" dirty="0" smtClean="0"/>
              <a:t>        of our Lord’s sacrificial death</a:t>
            </a:r>
            <a:endParaRPr lang="en-US" dirty="0"/>
          </a:p>
        </p:txBody>
      </p:sp>
      <p:sp>
        <p:nvSpPr>
          <p:cNvPr id="4" name="Rectangle 3"/>
          <p:cNvSpPr/>
          <p:nvPr/>
        </p:nvSpPr>
        <p:spPr>
          <a:xfrm>
            <a:off x="533400" y="381000"/>
            <a:ext cx="4495800" cy="762000"/>
          </a:xfrm>
          <a:prstGeom prst="rect">
            <a:avLst/>
          </a:prstGeom>
          <a:noFill/>
        </p:spPr>
        <p:txBody>
          <a:bodyPr wrap="none" lIns="91440" tIns="45720" rIns="91440" bIns="45720">
            <a:prstTxWarp prst="textTriangle">
              <a:avLst>
                <a:gd name="adj" fmla="val 28495"/>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effectLst>
                  <a:outerShdw blurRad="50800" dist="39000" dir="5460000" algn="tl">
                    <a:srgbClr val="000000">
                      <a:alpha val="38000"/>
                    </a:srgbClr>
                  </a:outerShdw>
                </a:effectLst>
                <a:latin typeface="Bernard MT Condensed" pitchFamily="18" charset="0"/>
              </a:rPr>
              <a:t>CONCLUSION</a:t>
            </a:r>
            <a:endParaRPr lang="en-US" sz="5400" b="1" cap="none" spc="0" dirty="0">
              <a:ln w="11430"/>
              <a:effectLst>
                <a:outerShdw blurRad="50800" dist="39000" dir="5460000" algn="tl">
                  <a:srgbClr val="000000">
                    <a:alpha val="38000"/>
                  </a:srgbClr>
                </a:outerShdw>
              </a:effectLst>
              <a:latin typeface="Bernard MT Condensed" pitchFamily="18" charset="0"/>
            </a:endParaRPr>
          </a:p>
        </p:txBody>
      </p:sp>
    </p:spTree>
    <p:extLst>
      <p:ext uri="{BB962C8B-B14F-4D97-AF65-F5344CB8AC3E}">
        <p14:creationId xmlns:p14="http://schemas.microsoft.com/office/powerpoint/2010/main" val="2191912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pPr algn="l"/>
            <a:r>
              <a:rPr lang="en-US" dirty="0" smtClean="0"/>
              <a:t>Romans 14:8-9</a:t>
            </a:r>
            <a:endParaRPr lang="en-US" dirty="0"/>
          </a:p>
        </p:txBody>
      </p:sp>
      <p:sp>
        <p:nvSpPr>
          <p:cNvPr id="3" name="Content Placeholder 2"/>
          <p:cNvSpPr>
            <a:spLocks noGrp="1"/>
          </p:cNvSpPr>
          <p:nvPr>
            <p:ph idx="1"/>
          </p:nvPr>
        </p:nvSpPr>
        <p:spPr>
          <a:xfrm>
            <a:off x="457200" y="1066800"/>
            <a:ext cx="8229600" cy="3124200"/>
          </a:xfrm>
          <a:solidFill>
            <a:srgbClr val="C4A476">
              <a:alpha val="70000"/>
            </a:srgbClr>
          </a:solidFill>
          <a:ln w="50800" cmpd="thickThin">
            <a:solidFill>
              <a:srgbClr val="604A2A"/>
            </a:solidFill>
            <a:miter lim="800000"/>
          </a:ln>
        </p:spPr>
        <p:txBody>
          <a:bodyPr/>
          <a:lstStyle/>
          <a:p>
            <a:pPr marL="0" indent="280988">
              <a:buNone/>
            </a:pPr>
            <a:r>
              <a:rPr lang="en-US" dirty="0" smtClean="0"/>
              <a:t>For if we live, we live to the Lord;                  and if we die, we die to the Lord.           Therefore, whether we live or die, we are the Lord’s. </a:t>
            </a:r>
            <a:r>
              <a:rPr lang="en-US" baseline="30000" dirty="0" smtClean="0"/>
              <a:t>9 </a:t>
            </a:r>
            <a:r>
              <a:rPr lang="en-US" u="sng" dirty="0" smtClean="0"/>
              <a:t>For to this end Christ died and rose and lived again, that He might be Lord of both the dead and the living</a:t>
            </a:r>
            <a:r>
              <a:rPr lang="en-US" dirty="0" smtClean="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200" y="228601"/>
            <a:ext cx="1223071" cy="1219200"/>
          </a:xfrm>
          <a:prstGeom prst="rect">
            <a:avLst/>
          </a:prstGeom>
          <a:ln w="31750" cmpd="thickThin">
            <a:solidFill>
              <a:srgbClr val="604A2A"/>
            </a:solidFill>
            <a:miter lim="800000"/>
          </a:ln>
        </p:spPr>
      </p:pic>
    </p:spTree>
    <p:extLst>
      <p:ext uri="{BB962C8B-B14F-4D97-AF65-F5344CB8AC3E}">
        <p14:creationId xmlns:p14="http://schemas.microsoft.com/office/powerpoint/2010/main" val="36636749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pPr algn="l"/>
            <a:r>
              <a:rPr lang="en-US" dirty="0" smtClean="0"/>
              <a:t>Remember the Death of Christ</a:t>
            </a:r>
            <a:endParaRPr lang="en-US" dirty="0"/>
          </a:p>
        </p:txBody>
      </p:sp>
      <p:sp>
        <p:nvSpPr>
          <p:cNvPr id="3" name="Content Placeholder 2"/>
          <p:cNvSpPr>
            <a:spLocks noGrp="1"/>
          </p:cNvSpPr>
          <p:nvPr>
            <p:ph idx="1"/>
          </p:nvPr>
        </p:nvSpPr>
        <p:spPr>
          <a:xfrm>
            <a:off x="457200" y="1066800"/>
            <a:ext cx="8229600" cy="1371600"/>
          </a:xfrm>
          <a:solidFill>
            <a:srgbClr val="C4A476">
              <a:alpha val="70000"/>
            </a:srgbClr>
          </a:solidFill>
          <a:ln w="50800" cmpd="thickThin">
            <a:solidFill>
              <a:srgbClr val="604A2A"/>
            </a:solidFill>
            <a:miter lim="800000"/>
          </a:ln>
        </p:spPr>
        <p:txBody>
          <a:bodyPr>
            <a:normAutofit/>
          </a:bodyPr>
          <a:lstStyle/>
          <a:p>
            <a:r>
              <a:rPr lang="en-US" sz="3600" b="1" dirty="0" smtClean="0"/>
              <a:t>As the sacrifice for our sins</a:t>
            </a:r>
          </a:p>
          <a:p>
            <a:pPr marL="633413" lvl="1" indent="0">
              <a:buNone/>
            </a:pPr>
            <a:r>
              <a:rPr lang="en-US" sz="3200" dirty="0" smtClean="0"/>
              <a:t>Galatians 1:3-5; Romans 5:8; Isaiah 53:5</a:t>
            </a:r>
          </a:p>
        </p:txBody>
      </p:sp>
    </p:spTree>
    <p:extLst>
      <p:ext uri="{BB962C8B-B14F-4D97-AF65-F5344CB8AC3E}">
        <p14:creationId xmlns:p14="http://schemas.microsoft.com/office/powerpoint/2010/main" val="1712994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pPr algn="l"/>
            <a:r>
              <a:rPr lang="en-US" dirty="0" smtClean="0"/>
              <a:t>Galatians 1:3-5</a:t>
            </a:r>
            <a:endParaRPr lang="en-US" dirty="0"/>
          </a:p>
        </p:txBody>
      </p:sp>
      <p:sp>
        <p:nvSpPr>
          <p:cNvPr id="3" name="Content Placeholder 2"/>
          <p:cNvSpPr>
            <a:spLocks noGrp="1"/>
          </p:cNvSpPr>
          <p:nvPr>
            <p:ph idx="1"/>
          </p:nvPr>
        </p:nvSpPr>
        <p:spPr>
          <a:xfrm>
            <a:off x="457200" y="1066800"/>
            <a:ext cx="8229600" cy="3200400"/>
          </a:xfrm>
          <a:solidFill>
            <a:srgbClr val="C4A476">
              <a:alpha val="70000"/>
            </a:srgbClr>
          </a:solidFill>
          <a:ln w="50800" cmpd="thickThin">
            <a:solidFill>
              <a:srgbClr val="604A2A"/>
            </a:solidFill>
            <a:miter lim="800000"/>
          </a:ln>
        </p:spPr>
        <p:txBody>
          <a:bodyPr/>
          <a:lstStyle/>
          <a:p>
            <a:pPr marL="0" indent="280988">
              <a:buNone/>
            </a:pPr>
            <a:r>
              <a:rPr lang="en-US" dirty="0" smtClean="0"/>
              <a:t>Grace to you and peace from God             the Father and our Lord Jesus Christ,           </a:t>
            </a:r>
            <a:r>
              <a:rPr lang="en-US" baseline="30000" dirty="0" smtClean="0"/>
              <a:t>4 </a:t>
            </a:r>
            <a:r>
              <a:rPr lang="en-US" u="sng" dirty="0" smtClean="0"/>
              <a:t>who gave Himself for our sins, that He might deliver us from this present evil age</a:t>
            </a:r>
            <a:r>
              <a:rPr lang="en-US" dirty="0" smtClean="0"/>
              <a:t>, according to the will of our God and Father, </a:t>
            </a:r>
            <a:r>
              <a:rPr lang="en-US" baseline="30000" dirty="0" smtClean="0"/>
              <a:t>5 </a:t>
            </a:r>
            <a:r>
              <a:rPr lang="en-US" dirty="0" smtClean="0"/>
              <a:t>to whom </a:t>
            </a:r>
            <a:r>
              <a:rPr lang="en-US" i="1" dirty="0" smtClean="0"/>
              <a:t>be</a:t>
            </a:r>
            <a:r>
              <a:rPr lang="en-US" dirty="0" smtClean="0"/>
              <a:t> glory forever and ever.</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200" y="228601"/>
            <a:ext cx="1223071" cy="1219200"/>
          </a:xfrm>
          <a:prstGeom prst="rect">
            <a:avLst/>
          </a:prstGeom>
          <a:ln w="31750" cmpd="thickThin">
            <a:solidFill>
              <a:srgbClr val="604A2A"/>
            </a:solidFill>
            <a:miter lim="800000"/>
          </a:ln>
        </p:spPr>
      </p:pic>
    </p:spTree>
    <p:extLst>
      <p:ext uri="{BB962C8B-B14F-4D97-AF65-F5344CB8AC3E}">
        <p14:creationId xmlns:p14="http://schemas.microsoft.com/office/powerpoint/2010/main" val="1055945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pPr algn="l"/>
            <a:r>
              <a:rPr lang="en-US" dirty="0" smtClean="0"/>
              <a:t>Romans 5:8</a:t>
            </a:r>
            <a:endParaRPr lang="en-US" dirty="0"/>
          </a:p>
        </p:txBody>
      </p:sp>
      <p:sp>
        <p:nvSpPr>
          <p:cNvPr id="3" name="Content Placeholder 2"/>
          <p:cNvSpPr>
            <a:spLocks noGrp="1"/>
          </p:cNvSpPr>
          <p:nvPr>
            <p:ph idx="1"/>
          </p:nvPr>
        </p:nvSpPr>
        <p:spPr>
          <a:xfrm>
            <a:off x="457200" y="1066800"/>
            <a:ext cx="8229600" cy="1752600"/>
          </a:xfrm>
          <a:solidFill>
            <a:srgbClr val="C4A476">
              <a:alpha val="70000"/>
            </a:srgbClr>
          </a:solidFill>
          <a:ln w="50800" cmpd="thickThin">
            <a:solidFill>
              <a:srgbClr val="604A2A"/>
            </a:solidFill>
            <a:miter lim="800000"/>
          </a:ln>
        </p:spPr>
        <p:txBody>
          <a:bodyPr/>
          <a:lstStyle/>
          <a:p>
            <a:pPr marL="0" indent="280988">
              <a:buNone/>
            </a:pPr>
            <a:r>
              <a:rPr lang="en-US" dirty="0" smtClean="0"/>
              <a:t>But </a:t>
            </a:r>
            <a:r>
              <a:rPr lang="en-US" u="sng" dirty="0" smtClean="0"/>
              <a:t>God demonstrates His own               love toward us</a:t>
            </a:r>
            <a:r>
              <a:rPr lang="en-US" dirty="0" smtClean="0"/>
              <a:t>, in that while we                     were still sinners, Christ died for us.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200" y="228601"/>
            <a:ext cx="1223071" cy="1219200"/>
          </a:xfrm>
          <a:prstGeom prst="rect">
            <a:avLst/>
          </a:prstGeom>
          <a:ln w="31750" cmpd="thickThin">
            <a:solidFill>
              <a:srgbClr val="604A2A"/>
            </a:solidFill>
            <a:miter lim="800000"/>
          </a:ln>
        </p:spPr>
      </p:pic>
    </p:spTree>
    <p:extLst>
      <p:ext uri="{BB962C8B-B14F-4D97-AF65-F5344CB8AC3E}">
        <p14:creationId xmlns:p14="http://schemas.microsoft.com/office/powerpoint/2010/main" val="10559454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pPr algn="l"/>
            <a:r>
              <a:rPr lang="en-US" dirty="0" smtClean="0"/>
              <a:t>Isaiah 53:5</a:t>
            </a:r>
            <a:endParaRPr lang="en-US" dirty="0"/>
          </a:p>
        </p:txBody>
      </p:sp>
      <p:sp>
        <p:nvSpPr>
          <p:cNvPr id="3" name="Content Placeholder 2"/>
          <p:cNvSpPr>
            <a:spLocks noGrp="1"/>
          </p:cNvSpPr>
          <p:nvPr>
            <p:ph idx="1"/>
          </p:nvPr>
        </p:nvSpPr>
        <p:spPr>
          <a:xfrm>
            <a:off x="457200" y="1066800"/>
            <a:ext cx="8229600" cy="2667000"/>
          </a:xfrm>
          <a:solidFill>
            <a:srgbClr val="C4A476">
              <a:alpha val="70000"/>
            </a:srgbClr>
          </a:solidFill>
          <a:ln w="50800" cmpd="thickThin">
            <a:solidFill>
              <a:srgbClr val="604A2A"/>
            </a:solidFill>
            <a:miter lim="800000"/>
          </a:ln>
        </p:spPr>
        <p:txBody>
          <a:bodyPr/>
          <a:lstStyle/>
          <a:p>
            <a:pPr marL="0" indent="280988">
              <a:buNone/>
            </a:pPr>
            <a:r>
              <a:rPr lang="en-US" dirty="0" smtClean="0"/>
              <a:t>But He </a:t>
            </a:r>
            <a:r>
              <a:rPr lang="en-US" i="1" dirty="0" smtClean="0"/>
              <a:t>was</a:t>
            </a:r>
            <a:r>
              <a:rPr lang="en-US" dirty="0" smtClean="0"/>
              <a:t> wounded for our transgressions,  </a:t>
            </a:r>
            <a:r>
              <a:rPr lang="en-US" i="1" dirty="0" smtClean="0"/>
              <a:t>He was</a:t>
            </a:r>
            <a:r>
              <a:rPr lang="en-US" dirty="0" smtClean="0"/>
              <a:t> bruised                      for our iniquities; The chastisement for our peace </a:t>
            </a:r>
            <a:r>
              <a:rPr lang="en-US" i="1" dirty="0" smtClean="0"/>
              <a:t>was</a:t>
            </a:r>
            <a:r>
              <a:rPr lang="en-US" dirty="0" smtClean="0"/>
              <a:t> upon Him, And </a:t>
            </a:r>
            <a:r>
              <a:rPr lang="en-US" u="sng" dirty="0" smtClean="0"/>
              <a:t>by His stripes we are healed</a:t>
            </a:r>
            <a:r>
              <a:rPr lang="en-US" dirty="0" smtClean="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200" y="228601"/>
            <a:ext cx="1223071" cy="1219200"/>
          </a:xfrm>
          <a:prstGeom prst="rect">
            <a:avLst/>
          </a:prstGeom>
          <a:ln w="31750" cmpd="thickThin">
            <a:solidFill>
              <a:srgbClr val="604A2A"/>
            </a:solidFill>
            <a:miter lim="800000"/>
          </a:ln>
        </p:spPr>
      </p:pic>
    </p:spTree>
    <p:extLst>
      <p:ext uri="{BB962C8B-B14F-4D97-AF65-F5344CB8AC3E}">
        <p14:creationId xmlns:p14="http://schemas.microsoft.com/office/powerpoint/2010/main" val="1055945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pPr algn="l"/>
            <a:r>
              <a:rPr lang="en-US" dirty="0" smtClean="0"/>
              <a:t>Remember the Death of Christ</a:t>
            </a:r>
            <a:endParaRPr lang="en-US" dirty="0"/>
          </a:p>
        </p:txBody>
      </p:sp>
      <p:sp>
        <p:nvSpPr>
          <p:cNvPr id="3" name="Content Placeholder 2"/>
          <p:cNvSpPr>
            <a:spLocks noGrp="1"/>
          </p:cNvSpPr>
          <p:nvPr>
            <p:ph idx="1"/>
          </p:nvPr>
        </p:nvSpPr>
        <p:spPr>
          <a:xfrm>
            <a:off x="457200" y="1066800"/>
            <a:ext cx="8229600" cy="3581400"/>
          </a:xfrm>
          <a:solidFill>
            <a:srgbClr val="C4A476">
              <a:alpha val="70000"/>
            </a:srgbClr>
          </a:solidFill>
          <a:ln w="50800" cmpd="thickThin">
            <a:solidFill>
              <a:srgbClr val="604A2A"/>
            </a:solidFill>
            <a:miter lim="800000"/>
          </a:ln>
        </p:spPr>
        <p:txBody>
          <a:bodyPr>
            <a:normAutofit/>
          </a:bodyPr>
          <a:lstStyle/>
          <a:p>
            <a:r>
              <a:rPr lang="en-US" sz="3600" b="1" dirty="0" smtClean="0"/>
              <a:t>As the sacrifice for our sins</a:t>
            </a:r>
          </a:p>
          <a:p>
            <a:pPr marL="633413" lvl="1" indent="0">
              <a:buNone/>
            </a:pPr>
            <a:r>
              <a:rPr lang="en-US" sz="3200" dirty="0" smtClean="0"/>
              <a:t>Galatians 1:3-5; Romans 5:8; Isaiah 53:5</a:t>
            </a:r>
          </a:p>
          <a:p>
            <a:r>
              <a:rPr lang="en-US" sz="3600" b="1" dirty="0" smtClean="0"/>
              <a:t>As the ONLY means of remission of our sins</a:t>
            </a:r>
          </a:p>
          <a:p>
            <a:pPr marL="633413" lvl="1" indent="0">
              <a:buNone/>
            </a:pPr>
            <a:r>
              <a:rPr lang="en-US" sz="3200" dirty="0" smtClean="0"/>
              <a:t>Revelation 5:1-5 (READ); Hebrews 9:22; Hebrews 10:4,10,18</a:t>
            </a:r>
          </a:p>
        </p:txBody>
      </p:sp>
    </p:spTree>
    <p:extLst>
      <p:ext uri="{BB962C8B-B14F-4D97-AF65-F5344CB8AC3E}">
        <p14:creationId xmlns:p14="http://schemas.microsoft.com/office/powerpoint/2010/main" val="17702437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pPr algn="l"/>
            <a:r>
              <a:rPr lang="en-US" dirty="0" smtClean="0"/>
              <a:t>Hebrews 9:22</a:t>
            </a:r>
            <a:endParaRPr lang="en-US" dirty="0"/>
          </a:p>
        </p:txBody>
      </p:sp>
      <p:sp>
        <p:nvSpPr>
          <p:cNvPr id="3" name="Content Placeholder 2"/>
          <p:cNvSpPr>
            <a:spLocks noGrp="1"/>
          </p:cNvSpPr>
          <p:nvPr>
            <p:ph idx="1"/>
          </p:nvPr>
        </p:nvSpPr>
        <p:spPr>
          <a:xfrm>
            <a:off x="457200" y="1066800"/>
            <a:ext cx="8229600" cy="2133600"/>
          </a:xfrm>
          <a:solidFill>
            <a:srgbClr val="C4A476">
              <a:alpha val="70000"/>
            </a:srgbClr>
          </a:solidFill>
          <a:ln w="50800" cmpd="thickThin">
            <a:solidFill>
              <a:srgbClr val="604A2A"/>
            </a:solidFill>
            <a:miter lim="800000"/>
          </a:ln>
        </p:spPr>
        <p:txBody>
          <a:bodyPr/>
          <a:lstStyle/>
          <a:p>
            <a:pPr marL="0" indent="280988">
              <a:buNone/>
            </a:pPr>
            <a:r>
              <a:rPr lang="en-US" dirty="0" smtClean="0"/>
              <a:t>And according to the law almost                all things are purified with blood,                 and </a:t>
            </a:r>
            <a:r>
              <a:rPr lang="en-US" u="sng" dirty="0" smtClean="0"/>
              <a:t>without shedding of blood there is no remission</a:t>
            </a:r>
            <a:r>
              <a:rPr lang="en-US" dirty="0" smtClean="0"/>
              <a:t>.</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200" y="228601"/>
            <a:ext cx="1223071" cy="1219200"/>
          </a:xfrm>
          <a:prstGeom prst="rect">
            <a:avLst/>
          </a:prstGeom>
          <a:ln w="31750" cmpd="thickThin">
            <a:solidFill>
              <a:srgbClr val="604A2A"/>
            </a:solidFill>
            <a:miter lim="800000"/>
          </a:ln>
        </p:spPr>
      </p:pic>
    </p:spTree>
    <p:extLst>
      <p:ext uri="{BB962C8B-B14F-4D97-AF65-F5344CB8AC3E}">
        <p14:creationId xmlns:p14="http://schemas.microsoft.com/office/powerpoint/2010/main" val="10559454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pPr algn="l"/>
            <a:r>
              <a:rPr lang="en-US" dirty="0" smtClean="0"/>
              <a:t>Hebrews 10:4,10,18</a:t>
            </a:r>
            <a:endParaRPr lang="en-US" dirty="0"/>
          </a:p>
        </p:txBody>
      </p:sp>
      <p:sp>
        <p:nvSpPr>
          <p:cNvPr id="3" name="Content Placeholder 2"/>
          <p:cNvSpPr>
            <a:spLocks noGrp="1"/>
          </p:cNvSpPr>
          <p:nvPr>
            <p:ph idx="1"/>
          </p:nvPr>
        </p:nvSpPr>
        <p:spPr>
          <a:xfrm>
            <a:off x="457200" y="1066800"/>
            <a:ext cx="8229600" cy="4800600"/>
          </a:xfrm>
          <a:solidFill>
            <a:srgbClr val="C4A476">
              <a:alpha val="70000"/>
            </a:srgbClr>
          </a:solidFill>
          <a:ln w="50800" cmpd="thickThin">
            <a:solidFill>
              <a:srgbClr val="604A2A"/>
            </a:solidFill>
            <a:miter lim="800000"/>
          </a:ln>
        </p:spPr>
        <p:txBody>
          <a:bodyPr/>
          <a:lstStyle/>
          <a:p>
            <a:pPr marL="0" indent="280988">
              <a:buNone/>
            </a:pPr>
            <a:r>
              <a:rPr lang="en-US" dirty="0" smtClean="0"/>
              <a:t>(4),  For </a:t>
            </a:r>
            <a:r>
              <a:rPr lang="en-US" i="1" dirty="0" smtClean="0"/>
              <a:t>it is</a:t>
            </a:r>
            <a:r>
              <a:rPr lang="en-US" dirty="0" smtClean="0"/>
              <a:t> not possible that the              blood of bulls and goats could take           away sins.</a:t>
            </a:r>
          </a:p>
          <a:p>
            <a:pPr marL="0" indent="280988">
              <a:buNone/>
            </a:pPr>
            <a:endParaRPr lang="en-US" sz="1200" dirty="0" smtClean="0"/>
          </a:p>
          <a:p>
            <a:pPr marL="0" indent="280988">
              <a:buNone/>
            </a:pPr>
            <a:r>
              <a:rPr lang="en-US" dirty="0" smtClean="0"/>
              <a:t>(10),  By that will </a:t>
            </a:r>
            <a:r>
              <a:rPr lang="en-US" i="1" dirty="0" smtClean="0"/>
              <a:t>[2</a:t>
            </a:r>
            <a:r>
              <a:rPr lang="en-US" i="1" baseline="30000" dirty="0" smtClean="0"/>
              <a:t>nd</a:t>
            </a:r>
            <a:r>
              <a:rPr lang="en-US" i="1" dirty="0" smtClean="0"/>
              <a:t> covenant] </a:t>
            </a:r>
            <a:r>
              <a:rPr lang="en-US" dirty="0" smtClean="0"/>
              <a:t>we have been sanctified through the offering of the body of Jesus Christ once for all.</a:t>
            </a:r>
          </a:p>
          <a:p>
            <a:pPr marL="0" indent="280988">
              <a:buNone/>
            </a:pPr>
            <a:endParaRPr lang="en-US" sz="1200" dirty="0" smtClean="0"/>
          </a:p>
          <a:p>
            <a:pPr marL="0" indent="280988">
              <a:buNone/>
            </a:pPr>
            <a:r>
              <a:rPr lang="en-US" dirty="0" smtClean="0"/>
              <a:t>(18), Now where there is remission of these, there is no longer an offering for sin.</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15200" y="228601"/>
            <a:ext cx="1223071" cy="1219200"/>
          </a:xfrm>
          <a:prstGeom prst="rect">
            <a:avLst/>
          </a:prstGeom>
          <a:ln w="31750" cmpd="thickThin">
            <a:solidFill>
              <a:srgbClr val="604A2A"/>
            </a:solidFill>
            <a:miter lim="800000"/>
          </a:ln>
        </p:spPr>
      </p:pic>
    </p:spTree>
    <p:extLst>
      <p:ext uri="{BB962C8B-B14F-4D97-AF65-F5344CB8AC3E}">
        <p14:creationId xmlns:p14="http://schemas.microsoft.com/office/powerpoint/2010/main" val="10559454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520</Words>
  <Application>Microsoft Office PowerPoint</Application>
  <PresentationFormat>On-screen Show (4:3)</PresentationFormat>
  <Paragraphs>42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the Death of Christ</vt:lpstr>
      <vt:lpstr>Romans 14:8-9</vt:lpstr>
      <vt:lpstr>Remember the Death of Christ</vt:lpstr>
      <vt:lpstr>Galatians 1:3-5</vt:lpstr>
      <vt:lpstr>Romans 5:8</vt:lpstr>
      <vt:lpstr>Isaiah 53:5</vt:lpstr>
      <vt:lpstr>Remember the Death of Christ</vt:lpstr>
      <vt:lpstr>Hebrews 9:22</vt:lpstr>
      <vt:lpstr>Hebrews 10:4,10,18</vt:lpstr>
      <vt:lpstr>Remember the Death of Christ</vt:lpstr>
      <vt:lpstr>1 Corinthians 11:23-26</vt:lpstr>
      <vt:lpstr>“For this reason I will not be negligent to remind you always of these things, though you know and are established in the present truth.” (2 Peter 1:12)            We should always be mindful         of our Lord’s sacrificial death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Death of Christ</dc:title>
  <dc:creator>Stan</dc:creator>
  <cp:lastModifiedBy>Stan</cp:lastModifiedBy>
  <cp:revision>9</cp:revision>
  <dcterms:created xsi:type="dcterms:W3CDTF">2013-03-03T03:17:25Z</dcterms:created>
  <dcterms:modified xsi:type="dcterms:W3CDTF">2013-03-03T04:29:04Z</dcterms:modified>
</cp:coreProperties>
</file>